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45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847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826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002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659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552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976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8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848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072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020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6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083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403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377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1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68AA42-FB2F-4BA4-85DF-FEBBDEC94400}" type="datetimeFigureOut">
              <a:rPr lang="es-PE" smtClean="0"/>
              <a:t>1/10/2024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1631B5-81ED-4239-BCFD-4762FE9C14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0152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29A681F-F38C-38AF-31F8-C0BA93C12097}"/>
              </a:ext>
            </a:extLst>
          </p:cNvPr>
          <p:cNvSpPr txBox="1"/>
          <p:nvPr/>
        </p:nvSpPr>
        <p:spPr>
          <a:xfrm>
            <a:off x="1063283" y="1004054"/>
            <a:ext cx="609834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dirty="0">
                <a:latin typeface="Algerian" panose="04020705040A02060702" pitchFamily="82" charset="0"/>
              </a:rPr>
              <a:t>Pruebas de calidad y seguridad alimentaria.</a:t>
            </a:r>
            <a:endParaRPr lang="es-PE" sz="4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9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8F9D4B89-F29D-B07B-14C5-E007D38970DC}"/>
              </a:ext>
            </a:extLst>
          </p:cNvPr>
          <p:cNvGrpSpPr/>
          <p:nvPr/>
        </p:nvGrpSpPr>
        <p:grpSpPr>
          <a:xfrm>
            <a:off x="405618" y="0"/>
            <a:ext cx="6009249" cy="6858000"/>
            <a:chOff x="602567" y="152400"/>
            <a:chExt cx="4504006" cy="6553200"/>
          </a:xfrm>
        </p:grpSpPr>
        <p:sp>
          <p:nvSpPr>
            <p:cNvPr id="4" name="Hexágono 3">
              <a:extLst>
                <a:ext uri="{FF2B5EF4-FFF2-40B4-BE49-F238E27FC236}">
                  <a16:creationId xmlns:a16="http://schemas.microsoft.com/office/drawing/2014/main" id="{0777BE3A-8991-0BA4-C4D0-2617F4EC06AD}"/>
                </a:ext>
              </a:extLst>
            </p:cNvPr>
            <p:cNvSpPr/>
            <p:nvPr/>
          </p:nvSpPr>
          <p:spPr>
            <a:xfrm>
              <a:off x="602567" y="152400"/>
              <a:ext cx="4504006" cy="3276600"/>
            </a:xfrm>
            <a:prstGeom prst="hexag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5" name="Hexágono 4">
              <a:extLst>
                <a:ext uri="{FF2B5EF4-FFF2-40B4-BE49-F238E27FC236}">
                  <a16:creationId xmlns:a16="http://schemas.microsoft.com/office/drawing/2014/main" id="{2253774A-4D71-30CA-42F2-9E9533C12B56}"/>
                </a:ext>
              </a:extLst>
            </p:cNvPr>
            <p:cNvSpPr/>
            <p:nvPr/>
          </p:nvSpPr>
          <p:spPr>
            <a:xfrm>
              <a:off x="602567" y="3429000"/>
              <a:ext cx="4504006" cy="3276600"/>
            </a:xfrm>
            <a:prstGeom prst="hexag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ED1E4D7D-643E-8E41-62CF-94779F0B2A94}"/>
                </a:ext>
              </a:extLst>
            </p:cNvPr>
            <p:cNvCxnSpPr>
              <a:stCxn id="4" idx="4"/>
              <a:endCxn id="5" idx="5"/>
            </p:cNvCxnSpPr>
            <p:nvPr/>
          </p:nvCxnSpPr>
          <p:spPr>
            <a:xfrm>
              <a:off x="1421717" y="152401"/>
              <a:ext cx="2865706" cy="32766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D1D9C57E-2628-CD24-ED7E-C679B990A24F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>
              <a:off x="602567" y="1790699"/>
              <a:ext cx="4504006" cy="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879F3DF0-AF02-ADA7-7408-D85A459749D2}"/>
                </a:ext>
              </a:extLst>
            </p:cNvPr>
            <p:cNvCxnSpPr>
              <a:cxnSpLocks/>
              <a:endCxn id="4" idx="5"/>
            </p:cNvCxnSpPr>
            <p:nvPr/>
          </p:nvCxnSpPr>
          <p:spPr>
            <a:xfrm flipV="1">
              <a:off x="1421717" y="152401"/>
              <a:ext cx="2865706" cy="327659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3FBFBEA-2294-89B3-A642-3C77D2FC37FB}"/>
                </a:ext>
              </a:extLst>
            </p:cNvPr>
            <p:cNvCxnSpPr/>
            <p:nvPr/>
          </p:nvCxnSpPr>
          <p:spPr>
            <a:xfrm>
              <a:off x="1421717" y="3428996"/>
              <a:ext cx="2865706" cy="32766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A4C39F59-B9EA-0C5D-4571-00B6951F032C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 flipH="1">
              <a:off x="1421717" y="3428992"/>
              <a:ext cx="2865706" cy="327660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74BD5B6B-9BF8-995D-B7E0-D30367AF9A2E}"/>
                </a:ext>
              </a:extLst>
            </p:cNvPr>
            <p:cNvCxnSpPr>
              <a:cxnSpLocks/>
              <a:stCxn id="5" idx="3"/>
              <a:endCxn id="5" idx="0"/>
            </p:cNvCxnSpPr>
            <p:nvPr/>
          </p:nvCxnSpPr>
          <p:spPr>
            <a:xfrm>
              <a:off x="602567" y="5067300"/>
              <a:ext cx="4504006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8CFF88C-CC54-52A4-0A9A-6C6FAC58F176}"/>
              </a:ext>
            </a:extLst>
          </p:cNvPr>
          <p:cNvSpPr txBox="1"/>
          <p:nvPr/>
        </p:nvSpPr>
        <p:spPr>
          <a:xfrm>
            <a:off x="2172285" y="0"/>
            <a:ext cx="24759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dirty="0">
                <a:solidFill>
                  <a:srgbClr val="222222"/>
                </a:solidFill>
                <a:effectLst/>
                <a:latin typeface="-apple-system"/>
              </a:rPr>
              <a:t>Se trata de los </a:t>
            </a:r>
            <a:r>
              <a:rPr lang="es-ES" sz="1200" b="1" i="0" dirty="0">
                <a:solidFill>
                  <a:srgbClr val="222222"/>
                </a:solidFill>
                <a:effectLst/>
                <a:latin typeface="-apple-system"/>
              </a:rPr>
              <a:t>procedimientos que una empresa debe seguir para asegurar que sus productos cumplen con las normas de calidad alimentaria</a:t>
            </a:r>
            <a:endParaRPr lang="es-PE" sz="12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1C6E5BE-9943-EC14-9D49-6A496DB30188}"/>
              </a:ext>
            </a:extLst>
          </p:cNvPr>
          <p:cNvSpPr txBox="1"/>
          <p:nvPr/>
        </p:nvSpPr>
        <p:spPr>
          <a:xfrm>
            <a:off x="761735" y="1015663"/>
            <a:ext cx="2147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>
                <a:solidFill>
                  <a:srgbClr val="222222"/>
                </a:solidFill>
                <a:effectLst/>
                <a:latin typeface="-apple-system"/>
              </a:rPr>
              <a:t> unos estándares aceptables para </a:t>
            </a:r>
            <a:r>
              <a:rPr lang="es-ES" sz="1200" b="1" i="0">
                <a:solidFill>
                  <a:srgbClr val="222222"/>
                </a:solidFill>
                <a:effectLst/>
                <a:latin typeface="-apple-system"/>
              </a:rPr>
              <a:t>garantizar la seguridad de los consumidores</a:t>
            </a:r>
            <a:r>
              <a:rPr lang="es-ES" sz="1200" b="0" i="0">
                <a:solidFill>
                  <a:srgbClr val="222222"/>
                </a:solidFill>
                <a:effectLst/>
                <a:latin typeface="-apple-system"/>
              </a:rPr>
              <a:t>.</a:t>
            </a:r>
            <a:endParaRPr lang="es-PE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EC33654-EB14-8FEE-76CC-7B537E49ABF2}"/>
              </a:ext>
            </a:extLst>
          </p:cNvPr>
          <p:cNvSpPr txBox="1"/>
          <p:nvPr/>
        </p:nvSpPr>
        <p:spPr>
          <a:xfrm>
            <a:off x="2387669" y="3428991"/>
            <a:ext cx="22605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 una parte esencial del ecosistema de seguridad alimentaria para garantizar que los alimentos sean seguros para el consumo . 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7370741-49F6-F0AD-C923-58B3340B57DD}"/>
              </a:ext>
            </a:extLst>
          </p:cNvPr>
          <p:cNvSpPr txBox="1"/>
          <p:nvPr/>
        </p:nvSpPr>
        <p:spPr>
          <a:xfrm>
            <a:off x="4431295" y="1714491"/>
            <a:ext cx="17813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rgbClr val="474747"/>
                </a:solidFill>
                <a:effectLst/>
                <a:latin typeface="Google Sans"/>
              </a:rPr>
              <a:t>el fortalecimiento de la red de laboratorios de pruebas de alimentos, la garantía de la calidad de las pruebas de alimentos</a:t>
            </a:r>
            <a:endParaRPr lang="es-PE" sz="12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C7FFF00-5523-DDE3-D679-FFB92973E144}"/>
              </a:ext>
            </a:extLst>
          </p:cNvPr>
          <p:cNvSpPr txBox="1"/>
          <p:nvPr/>
        </p:nvSpPr>
        <p:spPr>
          <a:xfrm>
            <a:off x="761735" y="1780996"/>
            <a:ext cx="19591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rgbClr val="000000"/>
                </a:solidFill>
                <a:effectLst/>
                <a:latin typeface="tt_normsregular"/>
              </a:rPr>
              <a:t>Los consumidores son cada vez más exigentes en relación a la calidad de los productos que adquieren. </a:t>
            </a:r>
            <a:endParaRPr lang="es-PE" sz="12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F9D285B-6744-059E-0C66-70F14AF17DB0}"/>
              </a:ext>
            </a:extLst>
          </p:cNvPr>
          <p:cNvSpPr txBox="1"/>
          <p:nvPr/>
        </p:nvSpPr>
        <p:spPr>
          <a:xfrm>
            <a:off x="857702" y="5171436"/>
            <a:ext cx="19554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Proceso mediante el cual se realiza los diversos ensayos analíticos que permiten verificar la fortificación de los alimentos.</a:t>
            </a:r>
            <a:endParaRPr lang="es-PE" sz="12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2D01EE-FC68-C257-96B0-2BD9E4A72C27}"/>
              </a:ext>
            </a:extLst>
          </p:cNvPr>
          <p:cNvSpPr txBox="1"/>
          <p:nvPr/>
        </p:nvSpPr>
        <p:spPr>
          <a:xfrm>
            <a:off x="2757801" y="2025377"/>
            <a:ext cx="1840243" cy="1429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Determinación de humedad, grasa, nitrógeno, cenizas, hierro en: Harina de trigo integral, Pate cárnico enlatado y Harina de </a:t>
            </a:r>
            <a:r>
              <a:rPr lang="es-ES" sz="1200" dirty="0" err="1">
                <a:solidFill>
                  <a:schemeClr val="bg1"/>
                </a:solidFill>
              </a:rPr>
              <a:t>Maiz</a:t>
            </a:r>
            <a:r>
              <a:rPr lang="es-ES" sz="1200" dirty="0">
                <a:solidFill>
                  <a:schemeClr val="bg1"/>
                </a:solidFill>
              </a:rPr>
              <a:t> .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F8C30BF-82BE-84D9-A45E-6A53EB3330B5}"/>
              </a:ext>
            </a:extLst>
          </p:cNvPr>
          <p:cNvSpPr txBox="1"/>
          <p:nvPr/>
        </p:nvSpPr>
        <p:spPr>
          <a:xfrm>
            <a:off x="949887" y="3957139"/>
            <a:ext cx="18632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chemeClr val="bg1"/>
                </a:solidFill>
                <a:effectLst/>
                <a:latin typeface="IBM Plex Sans" panose="020F0502020204030204" pitchFamily="34" charset="0"/>
              </a:rPr>
              <a:t>El control de calidad, por tanto, utiliza parámetros tecnológicos, nutricionales, físicos, químicos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D0F22429-21E5-2016-FCC6-22300954D327}"/>
              </a:ext>
            </a:extLst>
          </p:cNvPr>
          <p:cNvSpPr txBox="1"/>
          <p:nvPr/>
        </p:nvSpPr>
        <p:spPr>
          <a:xfrm>
            <a:off x="4400392" y="4127825"/>
            <a:ext cx="28435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chemeClr val="bg1"/>
                </a:solidFill>
                <a:effectLst/>
                <a:latin typeface="IBM Plex Sans" panose="020B0503050203000203" pitchFamily="34" charset="0"/>
              </a:rPr>
              <a:t>Como se ha mencionado previamente, es fundamental cumplir con unos estándares comunes. </a:t>
            </a:r>
            <a:r>
              <a:rPr lang="es-ES" sz="1200" b="1" i="0" dirty="0">
                <a:solidFill>
                  <a:schemeClr val="bg1"/>
                </a:solidFill>
                <a:effectLst/>
                <a:latin typeface="IBM Plex Sans" panose="020B0503050203000203" pitchFamily="34" charset="0"/>
              </a:rPr>
              <a:t>Se establecen unos reglamentos dentro del marco jurídico.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F531A8C-B02A-BC54-053E-6B3623EF1091}"/>
              </a:ext>
            </a:extLst>
          </p:cNvPr>
          <p:cNvSpPr txBox="1"/>
          <p:nvPr/>
        </p:nvSpPr>
        <p:spPr>
          <a:xfrm>
            <a:off x="4535840" y="783955"/>
            <a:ext cx="15722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/>
                </a:solidFill>
                <a:effectLst/>
                <a:latin typeface="Europa"/>
              </a:rPr>
              <a:t>Aspecto (incluyendo tamaño, forma, color, brillo y consistencia)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66F06BA-DC9E-43DB-24E4-F64B4C696D33}"/>
              </a:ext>
            </a:extLst>
          </p:cNvPr>
          <p:cNvSpPr txBox="1"/>
          <p:nvPr/>
        </p:nvSpPr>
        <p:spPr>
          <a:xfrm>
            <a:off x="4359219" y="5121257"/>
            <a:ext cx="61084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PE" b="0" i="0" dirty="0">
                <a:solidFill>
                  <a:srgbClr val="3A343A"/>
                </a:solidFill>
                <a:effectLst/>
                <a:latin typeface="Europa"/>
              </a:rPr>
              <a:t>Textura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dirty="0">
                <a:solidFill>
                  <a:srgbClr val="3A343A"/>
                </a:solidFill>
                <a:effectLst/>
                <a:latin typeface="Europa"/>
              </a:rPr>
              <a:t>Sabor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dirty="0">
                <a:solidFill>
                  <a:srgbClr val="3A343A"/>
                </a:solidFill>
                <a:effectLst/>
                <a:latin typeface="Europa"/>
              </a:rPr>
              <a:t>Contenido nutricional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F18E643-8C20-F04D-1729-A9CCF7CE9D9C}"/>
              </a:ext>
            </a:extLst>
          </p:cNvPr>
          <p:cNvSpPr txBox="1"/>
          <p:nvPr/>
        </p:nvSpPr>
        <p:spPr>
          <a:xfrm>
            <a:off x="2576400" y="5582922"/>
            <a:ext cx="22030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i="0" dirty="0">
                <a:solidFill>
                  <a:srgbClr val="3A343A"/>
                </a:solidFill>
                <a:effectLst/>
                <a:latin typeface="Europa"/>
              </a:rPr>
              <a:t>La seguridad alimentaria y el cumplimiento de las normas establecidas en la legislación también pueden considerarse elementos de la calidad alimentaria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34179770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Segmento</Template>
  <TotalTime>18</TotalTime>
  <Words>224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3" baseType="lpstr">
      <vt:lpstr>Algerian</vt:lpstr>
      <vt:lpstr>-apple-system</vt:lpstr>
      <vt:lpstr>Arial</vt:lpstr>
      <vt:lpstr>Century Gothic</vt:lpstr>
      <vt:lpstr>Europa</vt:lpstr>
      <vt:lpstr>Google Sans</vt:lpstr>
      <vt:lpstr>IBM Plex Sans</vt:lpstr>
      <vt:lpstr>Roboto</vt:lpstr>
      <vt:lpstr>tt_normsregular</vt:lpstr>
      <vt:lpstr>Wingdings 3</vt:lpstr>
      <vt:lpstr>Sector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LABSDBU35</dc:creator>
  <cp:lastModifiedBy>LABSDBU35</cp:lastModifiedBy>
  <cp:revision>1</cp:revision>
  <dcterms:created xsi:type="dcterms:W3CDTF">2024-10-01T16:27:59Z</dcterms:created>
  <dcterms:modified xsi:type="dcterms:W3CDTF">2024-10-01T16:46:29Z</dcterms:modified>
</cp:coreProperties>
</file>